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4" r:id="rId3"/>
    <p:sldId id="263" r:id="rId4"/>
    <p:sldId id="279" r:id="rId5"/>
    <p:sldId id="256" r:id="rId6"/>
    <p:sldId id="258" r:id="rId7"/>
    <p:sldId id="259" r:id="rId8"/>
    <p:sldId id="260" r:id="rId9"/>
    <p:sldId id="262" r:id="rId10"/>
    <p:sldId id="278" r:id="rId11"/>
    <p:sldId id="261" r:id="rId12"/>
    <p:sldId id="265" r:id="rId13"/>
    <p:sldId id="266" r:id="rId14"/>
    <p:sldId id="277" r:id="rId15"/>
    <p:sldId id="276" r:id="rId16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14D843-5D01-B511-209E-69E2F6E1C2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123799-E7C4-5868-7C1D-1FFC50DDE3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FA5A1452-0587-49F6-84CA-C6D9982637A6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A7B2BC-619F-48D9-2B4B-3C2E6B44C3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945AF-10D7-2EB4-DD21-DAEEA4DE50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93ABC88-FB52-4ED2-A19D-2134B9887E1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1933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C79D40E-30D5-473F-91EA-AD0EBB55665A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C44F1C2-5E93-42B4-9AAE-06BEC519C91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56160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B5A0-4FE2-5C66-7885-56365E95F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5C59D-16E7-080B-552D-CCC4C8FD4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4BA9C-6189-6494-E1BC-72D61FDB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37EDD-FC0E-4036-6314-013C2D858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4DFA9-CF71-B892-193D-66441EAF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7463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5B7E0-F83F-28C9-2AB3-F6740C1B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2E444-C3DB-81BB-00CF-95F031CB6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5FB36-3403-A532-C1F6-C6C81AC1D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9DBFA-AA2D-F0DF-1717-A7CF0548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7AD65-E334-1256-D14C-AD741956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337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159A04-826D-B3B7-57A6-219FF57E7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06717-89FA-0E37-3078-AE6E1CDD43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D551A-501D-7914-535C-E098AB44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3AA3-53E0-6E71-53C1-FAE95CA06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24865-DDDA-CE33-7476-1E45A561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12714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5769D-4652-4AE0-79D1-DAAA62518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E1179-3827-A446-BE7B-C814A1752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B589E-3189-1855-F30C-3016F5580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B58C9-3534-09C0-D721-97FA8456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E139B-CC04-E19D-C68D-9748132F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764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3E3C-D4C6-A0C3-748A-A050FD7D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56BAC-82EE-ABC5-8762-231D22EBF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E7EE8-D6F1-32B2-CF16-6564A380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14C29-30CF-8DD4-3950-FA3AF7D4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26FD1-64D1-7DC1-7634-0D1E2193F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56305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782E-DFF6-980B-DE8B-C9A946DE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612C0-16B8-94FB-D20E-0CD9B80CB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22514A-9A20-5585-47DC-FFB515483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670A7-D8AF-C367-0CD5-6F983771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594C8-6189-3843-F7D3-A96D4CADC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C29A2-A78F-0272-2517-780CDCA4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9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C6383-E72C-B1FF-2515-4A2198DF8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FF00E-CEB5-5A4B-BFAF-94310E303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962D0-C512-AA41-4043-BE4A1F82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2B5C58-BD30-B85F-BA0A-A99393398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DC338E-416E-7BAB-F45E-0EBEC87E6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F9168-1123-8D73-6128-01E3ACBF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92277C-323F-1338-5ED6-95EC1EB4E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7A8FB7-C361-C927-DBBD-C20603FD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726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6720-B44B-18BD-CDE4-10D43A000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D60D38-3B5A-76FD-E3A3-3EA1E843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0619FC-0BAE-C173-4781-DEDB23C0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B8065-FA41-210A-4A9C-8B257ED9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744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D9204-65CD-A0AB-FABF-A4C8501F1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E1FAD2-06BD-3B04-D0E2-86DC18132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C3DB-98FC-1EBB-1CC5-EFCD19B9F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564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34AF0-2AD2-5C54-9B0A-E97FC506E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6F970-7FD3-3F6D-3E1D-1023FA4AD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16EFB8-0C0A-00EB-DB2E-746317644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F9787-C3E1-79A9-DC19-50C03695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53946-D2F3-F893-4E4C-4ED454E8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7FC15-97AE-175C-9C9F-531EE5C6C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29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526F-BC02-D2E0-6D54-AF58CCF9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307EFE-81B5-72EE-8512-2F97D39A8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6801B-C095-8F21-59B2-E7B26ABC2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00D4F-55C7-E77B-7530-362A478B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3E0F1-3A07-6167-8C30-100786F64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FDA66-CC17-AB17-FAF3-6D6148EA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990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74527B-F7C9-81E7-3868-420DBC9B2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2E219-2F20-08B7-5400-001F91967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5E1B-ABEC-7BA6-8278-5238998B49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A1BB1B-E103-458D-BCBC-4B34D2D3C1FF}" type="datetimeFigureOut">
              <a:rPr lang="he-IL" smtClean="0"/>
              <a:t>ד'/אב/תשפ"ד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94274-9FE3-696B-42EC-0BA0CC0E4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C2981-E8E5-F730-4C7D-320B089D9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53E8C-71AA-44CB-BBF3-D1CE16208AE9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76920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#22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Pixel to Pixel Operations (Part 2)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E6299-1F72-16FD-33F6-05EE0D0F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10</a:t>
            </a:fld>
            <a:endParaRPr lang="he-IL" sz="140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9D910C37-902A-DB82-F3BD-98994E532E96}"/>
              </a:ext>
            </a:extLst>
          </p:cNvPr>
          <p:cNvSpPr txBox="1"/>
          <p:nvPr/>
        </p:nvSpPr>
        <p:spPr>
          <a:xfrm>
            <a:off x="2253574" y="0"/>
            <a:ext cx="768485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22.5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fifth important function – the “main”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37041A7C-8B3F-3871-C35F-14771D9E180A}"/>
              </a:ext>
            </a:extLst>
          </p:cNvPr>
          <p:cNvSpPr/>
          <p:nvPr/>
        </p:nvSpPr>
        <p:spPr>
          <a:xfrm>
            <a:off x="5779848" y="3773493"/>
            <a:ext cx="632298" cy="8412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5EE17-95D3-E31F-DF02-2E172A29DAE8}"/>
              </a:ext>
            </a:extLst>
          </p:cNvPr>
          <p:cNvSpPr/>
          <p:nvPr/>
        </p:nvSpPr>
        <p:spPr>
          <a:xfrm>
            <a:off x="4170750" y="6128277"/>
            <a:ext cx="3871609" cy="4766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percentages will be assigned to the ‘button’ and ‘upper’ variables </a:t>
            </a:r>
            <a:endParaRPr lang="he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891B4-88F8-7C48-F78C-D69358878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30" y="729723"/>
            <a:ext cx="9378939" cy="3043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418313-0BF3-7FF2-28EA-44387F953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343" y="4708524"/>
            <a:ext cx="9312425" cy="12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35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85BE55-A717-75CF-F00A-66B69CCB2E13}"/>
              </a:ext>
            </a:extLst>
          </p:cNvPr>
          <p:cNvSpPr txBox="1"/>
          <p:nvPr/>
        </p:nvSpPr>
        <p:spPr>
          <a:xfrm>
            <a:off x="152940" y="577294"/>
            <a:ext cx="402725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Original photo (spoiled): A211.bmp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7CB0DDB-16C3-E5E5-7FE2-ED9F7B04C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09379" y="0"/>
            <a:ext cx="382621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11</a:t>
            </a:fld>
            <a:endParaRPr lang="he-IL" sz="140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EC4795D7-6907-95AE-697E-C8E7357EE737}"/>
              </a:ext>
            </a:extLst>
          </p:cNvPr>
          <p:cNvSpPr txBox="1"/>
          <p:nvPr/>
        </p:nvSpPr>
        <p:spPr>
          <a:xfrm>
            <a:off x="2488663" y="-47491"/>
            <a:ext cx="73103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1/4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13CE04-D4DD-8820-6FD6-C6ADCCF2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7" y="1048231"/>
            <a:ext cx="3881336" cy="2934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053DF6-600C-09AA-8E2A-54C5AC8E9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77" t="-142" r="1810" b="4858"/>
          <a:stretch/>
        </p:blipFill>
        <p:spPr>
          <a:xfrm>
            <a:off x="8310664" y="3336587"/>
            <a:ext cx="3881336" cy="3521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87722-42E7-661E-0734-1AB418D7D0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98" r="1629" b="4716"/>
          <a:stretch/>
        </p:blipFill>
        <p:spPr>
          <a:xfrm>
            <a:off x="4244232" y="3292950"/>
            <a:ext cx="3929433" cy="3565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1A17F8-35E2-431A-7325-38A3A85DCA10}"/>
              </a:ext>
            </a:extLst>
          </p:cNvPr>
          <p:cNvSpPr txBox="1"/>
          <p:nvPr/>
        </p:nvSpPr>
        <p:spPr>
          <a:xfrm>
            <a:off x="4509675" y="558195"/>
            <a:ext cx="7150188" cy="258532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Here we can see the original spoiled image we provided.</a:t>
            </a:r>
          </a:p>
          <a:p>
            <a:r>
              <a:rPr lang="en-US" dirty="0">
                <a:solidFill>
                  <a:srgbClr val="FFFF00"/>
                </a:solidFill>
              </a:rPr>
              <a:t>Important conclusion: </a:t>
            </a:r>
            <a:r>
              <a:rPr lang="en-US" b="1" dirty="0">
                <a:solidFill>
                  <a:srgbClr val="FFFF00"/>
                </a:solidFill>
              </a:rPr>
              <a:t>we see that the image consists approximately 32% of the grayscale range (according to the profilers) because highest point is 122 and the lowest is 38.</a:t>
            </a:r>
          </a:p>
          <a:p>
            <a:endParaRPr lang="en-US" dirty="0"/>
          </a:p>
          <a:p>
            <a:r>
              <a:rPr lang="en-US" dirty="0"/>
              <a:t>The usage of the grayscale range is very low, and this is the reason for the poor quality of the image (we discussed it in Assignment 21)  - the next algorithms that will be applied to improve the quality of the image – have to extend the range of the grayscale.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4054C73-9A57-1D02-9427-E18EA84DAFD2}"/>
              </a:ext>
            </a:extLst>
          </p:cNvPr>
          <p:cNvSpPr/>
          <p:nvPr/>
        </p:nvSpPr>
        <p:spPr>
          <a:xfrm>
            <a:off x="6254885" y="3313754"/>
            <a:ext cx="408639" cy="207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2704AFA-12CF-D993-9468-2F500D2F7BBB}"/>
              </a:ext>
            </a:extLst>
          </p:cNvPr>
          <p:cNvSpPr/>
          <p:nvPr/>
        </p:nvSpPr>
        <p:spPr>
          <a:xfrm>
            <a:off x="10270788" y="3378671"/>
            <a:ext cx="408639" cy="207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057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0903F88-CF1C-745A-8AC0-1C1756AB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25342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12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1371D6CA-D6BB-76AA-B3CF-540475C5C60E}"/>
              </a:ext>
            </a:extLst>
          </p:cNvPr>
          <p:cNvSpPr txBox="1"/>
          <p:nvPr/>
        </p:nvSpPr>
        <p:spPr>
          <a:xfrm>
            <a:off x="-87549" y="-12758"/>
            <a:ext cx="122795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2/4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E9A33-081C-1834-078E-33CAB5EEACD4}"/>
              </a:ext>
            </a:extLst>
          </p:cNvPr>
          <p:cNvSpPr txBox="1"/>
          <p:nvPr/>
        </p:nvSpPr>
        <p:spPr>
          <a:xfrm>
            <a:off x="74780" y="574538"/>
            <a:ext cx="499272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20%-80% Algorithm applied on A211.bmp image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7E7DD-2C2A-A114-AC0F-A9359E05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6" y="943870"/>
            <a:ext cx="4636094" cy="347707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39288D-0B69-2774-2F03-F30575622B26}"/>
              </a:ext>
            </a:extLst>
          </p:cNvPr>
          <p:cNvSpPr txBox="1"/>
          <p:nvPr/>
        </p:nvSpPr>
        <p:spPr>
          <a:xfrm>
            <a:off x="5311302" y="591438"/>
            <a:ext cx="6575898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 rtl="0"/>
            <a:r>
              <a:rPr lang="en-US" b="1" dirty="0"/>
              <a:t>One can see that the algorithm made the photo brighter, gray levels were changed significantly, and the objects (fruits &amp; vegetables) are more distinguishable but unrealistic. The 20%-80% algorithm does not give us the preferred result.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DC717-D314-F581-52C6-AA60E8CB7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43" r="1885" b="4359"/>
          <a:stretch/>
        </p:blipFill>
        <p:spPr>
          <a:xfrm>
            <a:off x="9012419" y="3935586"/>
            <a:ext cx="3229839" cy="2897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F6503F-5471-2984-32ED-02F72C97E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48" r="2298" b="4187"/>
          <a:stretch/>
        </p:blipFill>
        <p:spPr>
          <a:xfrm>
            <a:off x="5466945" y="3957350"/>
            <a:ext cx="3229839" cy="2879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DA2BC4-A7FD-F8F5-4A47-C1039AEE6DE7}"/>
              </a:ext>
            </a:extLst>
          </p:cNvPr>
          <p:cNvSpPr txBox="1"/>
          <p:nvPr/>
        </p:nvSpPr>
        <p:spPr>
          <a:xfrm>
            <a:off x="4724468" y="1837132"/>
            <a:ext cx="7467532" cy="20313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Important conclusion: </a:t>
            </a:r>
            <a:r>
              <a:rPr lang="en-US" b="1" dirty="0">
                <a:solidFill>
                  <a:srgbClr val="FFFF00"/>
                </a:solidFill>
              </a:rPr>
              <a:t>we see that the image consists approximately 100% of the grayscale range (according to the profilers) because highest point is 255 and the lowest is 0.</a:t>
            </a:r>
          </a:p>
          <a:p>
            <a:r>
              <a:rPr lang="en-US" b="1" dirty="0">
                <a:solidFill>
                  <a:srgbClr val="FFFF00"/>
                </a:solidFill>
              </a:rPr>
              <a:t>It means that the whole range of the grayscale is used – it explains the dramatic change in the image. From the other hand, we notice that the algorithm brightened the image too much – the 20%-80% is not a good implementation for improving the quality of a spoiled image!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BBDE79-5F81-809C-C2E1-698D1E812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172" y="5364008"/>
            <a:ext cx="1076325" cy="11144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825A10-B4CD-8185-67F9-4007292DB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46" y="5364008"/>
            <a:ext cx="1076325" cy="1100243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A6DF966F-462D-99E6-F38E-13F5064A6E9F}"/>
              </a:ext>
            </a:extLst>
          </p:cNvPr>
          <p:cNvSpPr/>
          <p:nvPr/>
        </p:nvSpPr>
        <p:spPr>
          <a:xfrm>
            <a:off x="1984442" y="5658573"/>
            <a:ext cx="1177047" cy="5252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1A4F0B-8531-FD06-E029-4F50F08F21DF}"/>
              </a:ext>
            </a:extLst>
          </p:cNvPr>
          <p:cNvSpPr/>
          <p:nvPr/>
        </p:nvSpPr>
        <p:spPr>
          <a:xfrm>
            <a:off x="727846" y="4931212"/>
            <a:ext cx="1076325" cy="2626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</a:t>
            </a:r>
            <a:endParaRPr lang="he-I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025A88-E691-9213-98D8-5AE9F5101079}"/>
              </a:ext>
            </a:extLst>
          </p:cNvPr>
          <p:cNvSpPr/>
          <p:nvPr/>
        </p:nvSpPr>
        <p:spPr>
          <a:xfrm>
            <a:off x="3363367" y="4953530"/>
            <a:ext cx="1076325" cy="2626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now</a:t>
            </a:r>
            <a:endParaRPr lang="he-I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F6622C-77BC-F33F-0E27-1959B216AF48}"/>
              </a:ext>
            </a:extLst>
          </p:cNvPr>
          <p:cNvSpPr/>
          <p:nvPr/>
        </p:nvSpPr>
        <p:spPr>
          <a:xfrm>
            <a:off x="476655" y="4737370"/>
            <a:ext cx="4197555" cy="1935804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19D71B-4C51-B099-45F7-499CB030559A}"/>
              </a:ext>
            </a:extLst>
          </p:cNvPr>
          <p:cNvSpPr/>
          <p:nvPr/>
        </p:nvSpPr>
        <p:spPr>
          <a:xfrm>
            <a:off x="7109153" y="3935586"/>
            <a:ext cx="408639" cy="207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9F56CE-C722-B30D-7049-8F3D753F8967}"/>
              </a:ext>
            </a:extLst>
          </p:cNvPr>
          <p:cNvSpPr/>
          <p:nvPr/>
        </p:nvSpPr>
        <p:spPr>
          <a:xfrm>
            <a:off x="10627338" y="3899138"/>
            <a:ext cx="316279" cy="2441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439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2627D6C8-44C3-707E-727B-AF0038BB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13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80966E7A-5234-D697-614C-79734C30D78A}"/>
              </a:ext>
            </a:extLst>
          </p:cNvPr>
          <p:cNvSpPr txBox="1"/>
          <p:nvPr/>
        </p:nvSpPr>
        <p:spPr>
          <a:xfrm>
            <a:off x="1608067" y="-44907"/>
            <a:ext cx="748057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22.6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demonstration using profiler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part 3/4 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D7DDE2-D7ED-A540-BB8F-57330BAA5894}"/>
              </a:ext>
            </a:extLst>
          </p:cNvPr>
          <p:cNvSpPr txBox="1"/>
          <p:nvPr/>
        </p:nvSpPr>
        <p:spPr>
          <a:xfrm>
            <a:off x="39486" y="518530"/>
            <a:ext cx="481519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5%-95% Algorithm applied on A211.bmp image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DE65FD-5C64-28EF-F4E7-BC263ABFD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1" y="928119"/>
            <a:ext cx="4444997" cy="34006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02BD66-D73F-4E41-BF71-05FE0372EE5A}"/>
              </a:ext>
            </a:extLst>
          </p:cNvPr>
          <p:cNvSpPr txBox="1"/>
          <p:nvPr/>
        </p:nvSpPr>
        <p:spPr>
          <a:xfrm>
            <a:off x="4928603" y="426183"/>
            <a:ext cx="7263397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 One can see that the fruits and vegetables in our in our 5%-95% fixed image are way clearer and more convenient to watch ( have better contrast). The 5%-95% algorithm gives us the preferred result. </a:t>
            </a:r>
            <a:endParaRPr lang="he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07541-C8CC-936F-2064-91CDC7342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03"/>
          <a:stretch/>
        </p:blipFill>
        <p:spPr>
          <a:xfrm>
            <a:off x="8715157" y="3766172"/>
            <a:ext cx="3481756" cy="3091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3549B-1F56-5113-C497-8F5C77BB3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22" r="1538" b="3146"/>
          <a:stretch/>
        </p:blipFill>
        <p:spPr>
          <a:xfrm>
            <a:off x="4928602" y="3765494"/>
            <a:ext cx="3481755" cy="3092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23C114-DEED-8E94-E9E9-696AF86D43DE}"/>
              </a:ext>
            </a:extLst>
          </p:cNvPr>
          <p:cNvSpPr txBox="1"/>
          <p:nvPr/>
        </p:nvSpPr>
        <p:spPr>
          <a:xfrm>
            <a:off x="4622676" y="1349513"/>
            <a:ext cx="7575362" cy="230832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Important conclusion: </a:t>
            </a:r>
            <a:r>
              <a:rPr lang="en-US" b="1" dirty="0">
                <a:solidFill>
                  <a:srgbClr val="FFFF00"/>
                </a:solidFill>
              </a:rPr>
              <a:t>we see that the image consists approximately 100% of the grayscale range (according to the profilers) because highest point is 255 and the lowest is 0.</a:t>
            </a:r>
          </a:p>
          <a:p>
            <a:r>
              <a:rPr lang="en-US" b="1" dirty="0">
                <a:solidFill>
                  <a:srgbClr val="FFFF00"/>
                </a:solidFill>
              </a:rPr>
              <a:t>It means that the whole range of the grayscale is used – it explains the dramatic change in the image. In comparison to the 20%-80% algorithm – now the brightening is exactly in the appropriate amount and the image looks sharp and realistic. The extra brightening of the 20%-80% algorithm did not happen here.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C4BC12-58A0-9169-ADE3-29300B42210A}"/>
              </a:ext>
            </a:extLst>
          </p:cNvPr>
          <p:cNvSpPr/>
          <p:nvPr/>
        </p:nvSpPr>
        <p:spPr>
          <a:xfrm>
            <a:off x="6710318" y="3736310"/>
            <a:ext cx="408639" cy="207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D64D83-06DA-B3FB-FE77-A6BCA9EBE087}"/>
              </a:ext>
            </a:extLst>
          </p:cNvPr>
          <p:cNvSpPr/>
          <p:nvPr/>
        </p:nvSpPr>
        <p:spPr>
          <a:xfrm>
            <a:off x="10473801" y="3736309"/>
            <a:ext cx="408639" cy="207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4A6002-D9EF-24B4-78C8-E139BD86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389" y="4848478"/>
            <a:ext cx="1076325" cy="11144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E6C10F-8276-569C-919D-11FFA0596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32" y="4821446"/>
            <a:ext cx="1076325" cy="110024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477BEA58-DBCB-8862-232A-FBE1DAD8FC1B}"/>
              </a:ext>
            </a:extLst>
          </p:cNvPr>
          <p:cNvSpPr/>
          <p:nvPr/>
        </p:nvSpPr>
        <p:spPr>
          <a:xfrm>
            <a:off x="1858557" y="5114800"/>
            <a:ext cx="1177047" cy="393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079F0F-22FB-6631-B55E-7F46D37AE9D8}"/>
              </a:ext>
            </a:extLst>
          </p:cNvPr>
          <p:cNvSpPr/>
          <p:nvPr/>
        </p:nvSpPr>
        <p:spPr>
          <a:xfrm>
            <a:off x="581932" y="4533486"/>
            <a:ext cx="1076325" cy="2626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</a:t>
            </a:r>
            <a:endParaRPr lang="he-I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DEB9C9-8DA2-E035-5553-7F9F66B49D12}"/>
              </a:ext>
            </a:extLst>
          </p:cNvPr>
          <p:cNvSpPr/>
          <p:nvPr/>
        </p:nvSpPr>
        <p:spPr>
          <a:xfrm>
            <a:off x="3110537" y="4564060"/>
            <a:ext cx="1177046" cy="257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20%-80%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45F79C-F27D-1483-9658-3299A8767A33}"/>
              </a:ext>
            </a:extLst>
          </p:cNvPr>
          <p:cNvSpPr/>
          <p:nvPr/>
        </p:nvSpPr>
        <p:spPr>
          <a:xfrm>
            <a:off x="330741" y="4403665"/>
            <a:ext cx="4197555" cy="2357057"/>
          </a:xfrm>
          <a:prstGeom prst="rect">
            <a:avLst/>
          </a:prstGeom>
          <a:noFill/>
          <a:ln w="571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628EE3-3CF1-F6E1-B32C-DE97C9EBE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8563" y="5748338"/>
            <a:ext cx="857250" cy="942975"/>
          </a:xfrm>
          <a:prstGeom prst="rect">
            <a:avLst/>
          </a:prstGeom>
        </p:spPr>
      </p:pic>
      <p:sp>
        <p:nvSpPr>
          <p:cNvPr id="20" name="Arrow: Bent 19">
            <a:extLst>
              <a:ext uri="{FF2B5EF4-FFF2-40B4-BE49-F238E27FC236}">
                <a16:creationId xmlns:a16="http://schemas.microsoft.com/office/drawing/2014/main" id="{17178484-39C7-1467-D704-ADD863A81441}"/>
              </a:ext>
            </a:extLst>
          </p:cNvPr>
          <p:cNvSpPr/>
          <p:nvPr/>
        </p:nvSpPr>
        <p:spPr>
          <a:xfrm rot="10800000">
            <a:off x="2955994" y="6040876"/>
            <a:ext cx="857249" cy="54474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852B07-612D-0419-3B00-62ED83614C9A}"/>
              </a:ext>
            </a:extLst>
          </p:cNvPr>
          <p:cNvSpPr/>
          <p:nvPr/>
        </p:nvSpPr>
        <p:spPr>
          <a:xfrm>
            <a:off x="841336" y="6407365"/>
            <a:ext cx="1177046" cy="257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5%-95%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2458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7367484C-E466-3A6A-DABC-EE53D1D75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8" y="4230363"/>
            <a:ext cx="3503516" cy="2627637"/>
          </a:xfrm>
          <a:prstGeom prst="rect">
            <a:avLst/>
          </a:prstGeom>
        </p:spPr>
      </p:pic>
      <p:pic>
        <p:nvPicPr>
          <p:cNvPr id="8" name="Picture 7" descr="A close-up of a pile of fruits and vegetables&#10;&#10;Description automatically generated">
            <a:extLst>
              <a:ext uri="{FF2B5EF4-FFF2-40B4-BE49-F238E27FC236}">
                <a16:creationId xmlns:a16="http://schemas.microsoft.com/office/drawing/2014/main" id="{53D77170-C231-43B2-CADD-ABE4C4710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80" y="4230363"/>
            <a:ext cx="3567044" cy="2675283"/>
          </a:xfrm>
          <a:prstGeom prst="rect">
            <a:avLst/>
          </a:prstGeom>
        </p:spPr>
      </p:pic>
      <p:pic>
        <p:nvPicPr>
          <p:cNvPr id="10" name="Picture 9" descr="A close-up of a pile of vegetables&#10;&#10;Description automatically generated">
            <a:extLst>
              <a:ext uri="{FF2B5EF4-FFF2-40B4-BE49-F238E27FC236}">
                <a16:creationId xmlns:a16="http://schemas.microsoft.com/office/drawing/2014/main" id="{9E176DF3-9DCC-BB70-5230-15DF232BB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484" y="4230363"/>
            <a:ext cx="3503516" cy="2627637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A48C2485-A6A9-F738-5A2C-305F6D2D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0" y="0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14</a:t>
            </a:fld>
            <a:endParaRPr lang="he-IL" sz="1400" dirty="0"/>
          </a:p>
        </p:txBody>
      </p:sp>
      <p:sp>
        <p:nvSpPr>
          <p:cNvPr id="2" name="Google Shape;104;p3">
            <a:extLst>
              <a:ext uri="{FF2B5EF4-FFF2-40B4-BE49-F238E27FC236}">
                <a16:creationId xmlns:a16="http://schemas.microsoft.com/office/drawing/2014/main" id="{34BBF2E2-E652-8214-AB69-75CE1A19DD09}"/>
              </a:ext>
            </a:extLst>
          </p:cNvPr>
          <p:cNvSpPr txBox="1"/>
          <p:nvPr/>
        </p:nvSpPr>
        <p:spPr>
          <a:xfrm>
            <a:off x="4669894" y="103535"/>
            <a:ext cx="285221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22.7 –conclusions</a:t>
            </a:r>
            <a:endParaRPr sz="2800" b="1" u="sng" dirty="0">
              <a:solidFill>
                <a:srgbClr val="FF0000"/>
              </a:solidFill>
              <a:latin typeface="Calibri"/>
              <a:cs typeface="Calibri"/>
              <a:sym typeface="Corbe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C6C8A-F054-6103-7DE7-0556C2587BD3}"/>
              </a:ext>
            </a:extLst>
          </p:cNvPr>
          <p:cNvSpPr txBox="1"/>
          <p:nvPr/>
        </p:nvSpPr>
        <p:spPr>
          <a:xfrm>
            <a:off x="9005412" y="3487469"/>
            <a:ext cx="2869659" cy="67092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5%-95% Algorithm applied on A211.bmp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DA3998-22BF-E5EE-A59D-BE17707D0EF0}"/>
              </a:ext>
            </a:extLst>
          </p:cNvPr>
          <p:cNvSpPr txBox="1"/>
          <p:nvPr/>
        </p:nvSpPr>
        <p:spPr>
          <a:xfrm>
            <a:off x="4552546" y="3536386"/>
            <a:ext cx="3191210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20%-80% Algorithm applied on A211.bmp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400577-3F40-FD93-6CCD-8A8F38BB9A6A}"/>
              </a:ext>
            </a:extLst>
          </p:cNvPr>
          <p:cNvSpPr txBox="1"/>
          <p:nvPr/>
        </p:nvSpPr>
        <p:spPr>
          <a:xfrm>
            <a:off x="155768" y="3770616"/>
            <a:ext cx="3696385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Original photo (spoiled): A211.bmp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044D4-D15E-1A7D-A4D4-24CA25D05FA1}"/>
              </a:ext>
            </a:extLst>
          </p:cNvPr>
          <p:cNvSpPr txBox="1"/>
          <p:nvPr/>
        </p:nvSpPr>
        <p:spPr>
          <a:xfrm>
            <a:off x="155768" y="765439"/>
            <a:ext cx="11719303" cy="230832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5%-95% algorithm provides a significantly better contrast enhancement compared to the 20%-80% algorithm. The details in the image are more pronounced, making the objects and their textures more distinguishable.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From a perceptual standpoint, the 5%-95% algorithm provides a more balanced image. The objects are easily recognizable, and the overall visual quality is enhanced.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usage range of the grayscale is not always a good indication for the quality and the visibility of the image – in assignment 21 it was , but now the whole range is used (100%) and yet the differences are dramatic.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51178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81EB-6803-4CBB-A575-60D27362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639" y="365126"/>
            <a:ext cx="7348624" cy="480091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 rtl="1">
              <a:spcBef>
                <a:spcPts val="0"/>
              </a:spcBef>
            </a:pPr>
            <a:r>
              <a:rPr lang="en-US" sz="2800" b="1" u="sng" dirty="0">
                <a:solidFill>
                  <a:srgbClr val="0070C0"/>
                </a:solidFill>
                <a:latin typeface="Calibri"/>
                <a:cs typeface="Calibri"/>
              </a:rPr>
              <a:t>22.8 What did we learned?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093B7A-40D3-43FE-BCF7-0B6FF493F908}"/>
              </a:ext>
            </a:extLst>
          </p:cNvPr>
          <p:cNvSpPr txBox="1"/>
          <p:nvPr/>
        </p:nvSpPr>
        <p:spPr>
          <a:xfrm>
            <a:off x="1449421" y="1951672"/>
            <a:ext cx="9727659" cy="230832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1) We learned to improve an image using the principle of accumulative </a:t>
            </a:r>
            <a:r>
              <a:rPr lang="en-US" dirty="0" err="1"/>
              <a:t>histograma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2) We learned that it is better to take small portion (5% instead of 25% for     example) in order to  improve the image and it’s objects visibility.</a:t>
            </a:r>
          </a:p>
          <a:p>
            <a:endParaRPr lang="en-US" dirty="0"/>
          </a:p>
          <a:p>
            <a:r>
              <a:rPr lang="en-US" dirty="0"/>
              <a:t>3) The difference between types of use in the algorithm</a:t>
            </a:r>
          </a:p>
          <a:p>
            <a:endParaRPr lang="en-US" dirty="0"/>
          </a:p>
          <a:p>
            <a:r>
              <a:rPr lang="en-US" dirty="0"/>
              <a:t>4) To use algorithm to fix images.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BF4C554-B574-818D-3C34-A89DD3A4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1831" y="6492875"/>
            <a:ext cx="470170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15</a:t>
            </a:fld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195649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436ED-FF82-9B98-F47F-5C3CFC9C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22" y="165976"/>
            <a:ext cx="9772955" cy="4381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410F68-85E5-1FB6-DB35-8F404F9826F7}"/>
              </a:ext>
            </a:extLst>
          </p:cNvPr>
          <p:cNvSpPr/>
          <p:nvPr/>
        </p:nvSpPr>
        <p:spPr>
          <a:xfrm>
            <a:off x="661481" y="4758963"/>
            <a:ext cx="11196536" cy="14375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rgbClr val="FFFF00"/>
                </a:solidFill>
              </a:rPr>
              <a:t>Pay attention:</a:t>
            </a:r>
          </a:p>
          <a:p>
            <a:r>
              <a:rPr lang="en-US" b="1" dirty="0">
                <a:solidFill>
                  <a:srgbClr val="FFFF00"/>
                </a:solidFill>
              </a:rPr>
              <a:t>The main difference between that assignment (22) and the previews one (21) is the selection of the ‘b’ and ‘c’ constants. Now we need to create a histogram and to integrate it for calculating the ‘b’ and ‘c’ constants for the LUT. (In assignment 21 constants were selected using a simple formula given in the assignment)</a:t>
            </a:r>
            <a:endParaRPr lang="he-IL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20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64859-B1BB-C5C3-0A34-EDB17396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3</a:t>
            </a:fld>
            <a:endParaRPr lang="he-IL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E4859-5847-4A50-A9DC-F3DC6B3D7D3E}"/>
              </a:ext>
            </a:extLst>
          </p:cNvPr>
          <p:cNvSpPr/>
          <p:nvPr/>
        </p:nvSpPr>
        <p:spPr>
          <a:xfrm>
            <a:off x="476655" y="795937"/>
            <a:ext cx="3667326" cy="10116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Input :</a:t>
            </a:r>
            <a:r>
              <a:rPr lang="en-US" b="1" dirty="0"/>
              <a:t> A211.bmp </a:t>
            </a:r>
            <a:br>
              <a:rPr lang="en-US" dirty="0"/>
            </a:br>
            <a:r>
              <a:rPr lang="en-US" dirty="0"/>
              <a:t>a corrupted gray image (spoiled) created in Assignment #21 – saved in bmp format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6D9CB8-2AF5-2893-DAD3-1795987EF265}"/>
              </a:ext>
            </a:extLst>
          </p:cNvPr>
          <p:cNvSpPr/>
          <p:nvPr/>
        </p:nvSpPr>
        <p:spPr>
          <a:xfrm>
            <a:off x="4148437" y="1106672"/>
            <a:ext cx="3446742" cy="34046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47706-486B-40ED-9216-37B2D263D824}"/>
              </a:ext>
            </a:extLst>
          </p:cNvPr>
          <p:cNvSpPr txBox="1"/>
          <p:nvPr/>
        </p:nvSpPr>
        <p:spPr>
          <a:xfrm>
            <a:off x="7618377" y="1095406"/>
            <a:ext cx="3801895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LoadGrayImageFromGrayBmpFile</a:t>
            </a:r>
            <a:endParaRPr lang="he-IL" b="1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2E06AD4-4F68-AD35-69B5-A6F6182E0C6D}"/>
              </a:ext>
            </a:extLst>
          </p:cNvPr>
          <p:cNvSpPr/>
          <p:nvPr/>
        </p:nvSpPr>
        <p:spPr>
          <a:xfrm rot="5400000">
            <a:off x="9341793" y="1695197"/>
            <a:ext cx="836581" cy="340468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/>
              <p:nvPr/>
            </p:nvSpPr>
            <p:spPr>
              <a:xfrm>
                <a:off x="7648374" y="2296369"/>
                <a:ext cx="4283413" cy="904831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unsigned char GrayImage [ ] [ ]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which is the 2D array that represents the gray version of the input bmp image   </a:t>
                </a:r>
                <a:endParaRPr lang="he-IL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1CE2673-1239-4C12-890D-3AA49146F6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374" y="2296369"/>
                <a:ext cx="4283413" cy="904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205A2852-FFE2-8664-82E3-48DE5BBDF723}"/>
              </a:ext>
            </a:extLst>
          </p:cNvPr>
          <p:cNvSpPr/>
          <p:nvPr/>
        </p:nvSpPr>
        <p:spPr>
          <a:xfrm rot="10800000">
            <a:off x="5418306" y="2578550"/>
            <a:ext cx="2230068" cy="340468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01F241D7-572E-9275-F435-9AD1ACCED489}"/>
              </a:ext>
            </a:extLst>
          </p:cNvPr>
          <p:cNvSpPr/>
          <p:nvPr/>
        </p:nvSpPr>
        <p:spPr>
          <a:xfrm rot="10800000" flipH="1">
            <a:off x="5418306" y="4030423"/>
            <a:ext cx="2694562" cy="51070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/>
              <p:nvPr/>
            </p:nvSpPr>
            <p:spPr>
              <a:xfrm>
                <a:off x="645267" y="6072138"/>
                <a:ext cx="6096001" cy="680936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>
                    <a:solidFill>
                      <a:srgbClr val="FFFF00"/>
                    </a:solidFill>
                  </a:rPr>
                  <a:t>Output :</a:t>
                </a:r>
                <a:r>
                  <a:rPr lang="en-US" b="1" dirty="0"/>
                  <a:t> StoreGrayImageAsGrayBmpFile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dirty="0"/>
                  <a:t>Store the new </a:t>
                </a:r>
                <a:r>
                  <a:rPr lang="en-US" b="1" dirty="0"/>
                  <a:t>GrayImage </a:t>
                </a:r>
                <a:r>
                  <a:rPr lang="en-US" dirty="0"/>
                  <a:t>as a bmp file </a:t>
                </a:r>
                <a:r>
                  <a:rPr lang="en-US" b="1" dirty="0">
                    <a:solidFill>
                      <a:srgbClr val="FFFF00"/>
                    </a:solidFill>
                  </a:rPr>
                  <a:t>(after transformation using LUT) 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5BE289F-F96C-8FCE-1047-971D6B083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67" y="6072138"/>
                <a:ext cx="6096001" cy="68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/>
              <p:nvPr/>
            </p:nvSpPr>
            <p:spPr>
              <a:xfrm>
                <a:off x="8112868" y="3556559"/>
                <a:ext cx="3818919" cy="1458428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b="1" dirty="0"/>
                  <a:t>Create_LUT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function that creates a simple LUT using the formula: </a:t>
                </a:r>
                <a:r>
                  <a:rPr lang="en-US" b="1" dirty="0"/>
                  <a:t>val=c*i+b</a:t>
                </a:r>
              </a:p>
              <a:p>
                <a:r>
                  <a:rPr lang="en-US" b="1" dirty="0"/>
                  <a:t>c = 255. / (max - min);</a:t>
                </a:r>
              </a:p>
              <a:p>
                <a:r>
                  <a:rPr lang="en-US" b="1" dirty="0"/>
                  <a:t>b = -c * min;   </a:t>
                </a:r>
                <a:endParaRPr lang="he-IL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96EB3A4-536C-4803-8861-F4C75493A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68" y="3556559"/>
                <a:ext cx="3818919" cy="1458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9F1DE23A-E155-BEBA-EA9A-56FBE43999F9}"/>
              </a:ext>
            </a:extLst>
          </p:cNvPr>
          <p:cNvSpPr/>
          <p:nvPr/>
        </p:nvSpPr>
        <p:spPr>
          <a:xfrm rot="5400000">
            <a:off x="9548430" y="5233533"/>
            <a:ext cx="947793" cy="51070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/>
              <p:nvPr/>
            </p:nvSpPr>
            <p:spPr>
              <a:xfrm>
                <a:off x="8112868" y="5967213"/>
                <a:ext cx="3788922" cy="890787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r>
                  <a:rPr lang="en-US" b="1" dirty="0"/>
                  <a:t>ApplyLUTonGrayImage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a function that applies the created LUT on the GrayImage  </a:t>
                </a:r>
                <a:endParaRPr lang="he-IL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42291CC-6BB8-5FA9-1649-39218C2CA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868" y="5967213"/>
                <a:ext cx="3788922" cy="8907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Arrow: Right 38">
            <a:extLst>
              <a:ext uri="{FF2B5EF4-FFF2-40B4-BE49-F238E27FC236}">
                <a16:creationId xmlns:a16="http://schemas.microsoft.com/office/drawing/2014/main" id="{86E2726E-A1C4-D442-E213-4EEB824CF853}"/>
              </a:ext>
            </a:extLst>
          </p:cNvPr>
          <p:cNvSpPr/>
          <p:nvPr/>
        </p:nvSpPr>
        <p:spPr>
          <a:xfrm flipH="1">
            <a:off x="6741268" y="6157255"/>
            <a:ext cx="1371600" cy="51070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F01F4B-1B2C-8427-0560-F8DD987906E8}"/>
              </a:ext>
            </a:extLst>
          </p:cNvPr>
          <p:cNvSpPr/>
          <p:nvPr/>
        </p:nvSpPr>
        <p:spPr>
          <a:xfrm>
            <a:off x="-2" y="2390358"/>
            <a:ext cx="5418308" cy="71684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 a histogram and calculate the Cumulative Histogram (Integral Histogram) of the GrayImage [ ] [ ] </a:t>
            </a:r>
            <a:endParaRPr lang="he-IL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C0E0B3B-A42B-B3C0-A979-0E558C1AF314}"/>
              </a:ext>
            </a:extLst>
          </p:cNvPr>
          <p:cNvSpPr/>
          <p:nvPr/>
        </p:nvSpPr>
        <p:spPr>
          <a:xfrm>
            <a:off x="2383277" y="3107207"/>
            <a:ext cx="496110" cy="716849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78150A-1182-D7D7-59DB-E0D596E3EB6C}"/>
              </a:ext>
            </a:extLst>
          </p:cNvPr>
          <p:cNvSpPr/>
          <p:nvPr/>
        </p:nvSpPr>
        <p:spPr>
          <a:xfrm>
            <a:off x="0" y="3844702"/>
            <a:ext cx="5418308" cy="89078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Calculate the max and the min of the Cumulative Histogram. The max and the min will be the main factors for the ‘b’ and ‘c’ constants for creating a LUT</a:t>
            </a:r>
            <a:endParaRPr lang="he-IL" dirty="0"/>
          </a:p>
        </p:txBody>
      </p:sp>
      <p:sp>
        <p:nvSpPr>
          <p:cNvPr id="8" name="Google Shape;104;p3">
            <a:extLst>
              <a:ext uri="{FF2B5EF4-FFF2-40B4-BE49-F238E27FC236}">
                <a16:creationId xmlns:a16="http://schemas.microsoft.com/office/drawing/2014/main" id="{6B2755A0-1BAB-93A1-98A4-D854E2F75EDB}"/>
              </a:ext>
            </a:extLst>
          </p:cNvPr>
          <p:cNvSpPr txBox="1"/>
          <p:nvPr/>
        </p:nvSpPr>
        <p:spPr>
          <a:xfrm>
            <a:off x="2770358" y="-18615"/>
            <a:ext cx="665128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22.0 - flow chart of the code – general look </a:t>
            </a:r>
            <a:endParaRPr sz="2800" b="0" i="0" u="sng" strike="noStrike" cap="none" dirty="0">
              <a:solidFill>
                <a:schemeClr val="dk1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12496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E69C4-EC1A-A135-F065-8D36B91F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01790" y="0"/>
            <a:ext cx="29020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4</a:t>
            </a:fld>
            <a:endParaRPr lang="he-IL" sz="1400" dirty="0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251751F3-01A6-3298-39B4-4D9CE6FCC5BC}"/>
              </a:ext>
            </a:extLst>
          </p:cNvPr>
          <p:cNvSpPr txBox="1"/>
          <p:nvPr/>
        </p:nvSpPr>
        <p:spPr>
          <a:xfrm>
            <a:off x="1757463" y="0"/>
            <a:ext cx="867707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22.1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first important function – prepare a LUT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A66D3-C73A-10F3-4B10-4CA76BD4EA48}"/>
              </a:ext>
            </a:extLst>
          </p:cNvPr>
          <p:cNvSpPr txBox="1"/>
          <p:nvPr/>
        </p:nvSpPr>
        <p:spPr>
          <a:xfrm>
            <a:off x="862720" y="3891021"/>
            <a:ext cx="10466557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The purpose of the </a:t>
            </a:r>
            <a:r>
              <a:rPr lang="en-US" dirty="0">
                <a:solidFill>
                  <a:srgbClr val="00B050"/>
                </a:solidFill>
              </a:rPr>
              <a:t>create_precentage_lut </a:t>
            </a:r>
            <a:r>
              <a:rPr lang="en-US" dirty="0"/>
              <a:t>function is to prepare a Look-Up Table (LUT) that will be used to adjust the pixel values of a grayscale image based on specified percentage thresholds.</a:t>
            </a:r>
            <a:endParaRPr lang="he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0901BB-D0E1-8E9B-0E01-D2983C004330}"/>
              </a:ext>
            </a:extLst>
          </p:cNvPr>
          <p:cNvSpPr/>
          <p:nvPr/>
        </p:nvSpPr>
        <p:spPr>
          <a:xfrm>
            <a:off x="1217576" y="5451953"/>
            <a:ext cx="9756843" cy="64633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create_precentage_lut </a:t>
            </a:r>
            <a:r>
              <a:rPr lang="en-US" dirty="0">
                <a:solidFill>
                  <a:schemeClr val="bg1"/>
                </a:solidFill>
              </a:rPr>
              <a:t>calls several functions that will be presented in the following slides when the ending point will be creating a LUT (look up table) of the image for further use</a:t>
            </a:r>
            <a:endParaRPr lang="he-IL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49828AB-E2C5-EF9D-0D67-F0D2DD3304FB}"/>
              </a:ext>
            </a:extLst>
          </p:cNvPr>
          <p:cNvSpPr/>
          <p:nvPr/>
        </p:nvSpPr>
        <p:spPr>
          <a:xfrm>
            <a:off x="5784712" y="4627133"/>
            <a:ext cx="622570" cy="73503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CBAB6-6B5D-53D6-3CED-DCE06900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3" y="751942"/>
            <a:ext cx="11797308" cy="282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61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40442-5DEC-02E3-B85F-95D17DA62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57637"/>
            <a:ext cx="8959174" cy="2201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01C907-C11B-CD62-3ADD-F31A8E80D41E}"/>
              </a:ext>
            </a:extLst>
          </p:cNvPr>
          <p:cNvSpPr txBox="1"/>
          <p:nvPr/>
        </p:nvSpPr>
        <p:spPr>
          <a:xfrm>
            <a:off x="0" y="2797264"/>
            <a:ext cx="6741267" cy="147732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fill_hist_and_calc_int  </a:t>
            </a:r>
            <a:r>
              <a:rPr lang="en-US" b="1" dirty="0"/>
              <a:t>function is responsible for: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Calculating the Histogram: Counting the number of occurrences of each pixel value in the image.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Calculating the Cumulative Histogram (Integral Histogram): Computing the cumulative sum of the histogram values.</a:t>
            </a:r>
            <a:endParaRPr lang="he-IL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EC398-F0B0-BA5A-85E0-05A50FD630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2"/>
          <a:stretch/>
        </p:blipFill>
        <p:spPr>
          <a:xfrm>
            <a:off x="467840" y="4326345"/>
            <a:ext cx="4568149" cy="6762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24F1421-187A-BF34-6405-3DB258FB3D53}"/>
              </a:ext>
            </a:extLst>
          </p:cNvPr>
          <p:cNvSpPr/>
          <p:nvPr/>
        </p:nvSpPr>
        <p:spPr>
          <a:xfrm>
            <a:off x="2395942" y="5002620"/>
            <a:ext cx="418289" cy="5816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FF770D-3C2F-A112-B78E-2F2DBB2556B0}"/>
              </a:ext>
            </a:extLst>
          </p:cNvPr>
          <p:cNvSpPr txBox="1"/>
          <p:nvPr/>
        </p:nvSpPr>
        <p:spPr>
          <a:xfrm>
            <a:off x="0" y="5596673"/>
            <a:ext cx="5291237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loop iterates over all the pixels in the image (total rows * cols pixels).</a:t>
            </a:r>
            <a:endParaRPr lang="he-I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5057EB9-2B61-3363-AFB1-2B8E198E3E71}"/>
              </a:ext>
            </a:extLst>
          </p:cNvPr>
          <p:cNvSpPr/>
          <p:nvPr/>
        </p:nvSpPr>
        <p:spPr>
          <a:xfrm>
            <a:off x="5291237" y="5702321"/>
            <a:ext cx="593387" cy="4350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0CA35-CB7E-466F-0161-D613BC5D71A0}"/>
              </a:ext>
            </a:extLst>
          </p:cNvPr>
          <p:cNvSpPr txBox="1"/>
          <p:nvPr/>
        </p:nvSpPr>
        <p:spPr>
          <a:xfrm>
            <a:off x="5884624" y="5288339"/>
            <a:ext cx="5959812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*(img + i) accesses the pixel value at the i-</a:t>
            </a:r>
            <a:r>
              <a:rPr lang="en-US" dirty="0" err="1"/>
              <a:t>th</a:t>
            </a:r>
            <a:r>
              <a:rPr lang="en-US" dirty="0"/>
              <a:t> position using pointer arithmetic.</a:t>
            </a:r>
            <a:endParaRPr lang="he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4CB4E3-A380-54A5-9CEA-9C5A2566F714}"/>
              </a:ext>
            </a:extLst>
          </p:cNvPr>
          <p:cNvSpPr txBox="1"/>
          <p:nvPr/>
        </p:nvSpPr>
        <p:spPr>
          <a:xfrm>
            <a:off x="5884624" y="5934670"/>
            <a:ext cx="5959812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hist[*(img + i)] += 1 increments the count for the pixel value in the histogram array. It counts how many times each pixel value (0-255) appears in the image.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AC313-2818-8CDE-8E3F-6C465B4F9EA1}"/>
              </a:ext>
            </a:extLst>
          </p:cNvPr>
          <p:cNvSpPr txBox="1"/>
          <p:nvPr/>
        </p:nvSpPr>
        <p:spPr>
          <a:xfrm>
            <a:off x="7741599" y="2593838"/>
            <a:ext cx="4293140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 is an array of size 256 (PIXEL_VALUES), where each index corresponds to a pixel value (0-255).</a:t>
            </a:r>
            <a:endParaRPr lang="he-I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12B07A-ACBF-FB34-2B05-3F9DEF34E8D2}"/>
              </a:ext>
            </a:extLst>
          </p:cNvPr>
          <p:cNvSpPr txBox="1"/>
          <p:nvPr/>
        </p:nvSpPr>
        <p:spPr>
          <a:xfrm>
            <a:off x="7741599" y="3524376"/>
            <a:ext cx="4293140" cy="646331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hist[i] represents the count of pixels in the image that have the value i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A7BEB-9B29-18A6-8A9D-30EF539D7266}"/>
              </a:ext>
            </a:extLst>
          </p:cNvPr>
          <p:cNvSpPr txBox="1"/>
          <p:nvPr/>
        </p:nvSpPr>
        <p:spPr>
          <a:xfrm>
            <a:off x="7741599" y="4159846"/>
            <a:ext cx="429314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the histogram calculation, hist contains the frequency distribution of pixel values in the image.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F46DA5-9C0E-45FB-EE8C-67CBF821533E}"/>
              </a:ext>
            </a:extLst>
          </p:cNvPr>
          <p:cNvSpPr/>
          <p:nvPr/>
        </p:nvSpPr>
        <p:spPr>
          <a:xfrm>
            <a:off x="7741599" y="2593838"/>
            <a:ext cx="4293138" cy="2489338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CE2268D7-A5AA-4D61-3085-3907E95F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5</a:t>
            </a:fld>
            <a:endParaRPr lang="he-IL" sz="1600" dirty="0"/>
          </a:p>
        </p:txBody>
      </p:sp>
      <p:sp>
        <p:nvSpPr>
          <p:cNvPr id="28" name="Google Shape;104;p3">
            <a:extLst>
              <a:ext uri="{FF2B5EF4-FFF2-40B4-BE49-F238E27FC236}">
                <a16:creationId xmlns:a16="http://schemas.microsoft.com/office/drawing/2014/main" id="{1C0830C0-F76D-1B10-D107-92708C0E20B9}"/>
              </a:ext>
            </a:extLst>
          </p:cNvPr>
          <p:cNvSpPr txBox="1"/>
          <p:nvPr/>
        </p:nvSpPr>
        <p:spPr>
          <a:xfrm>
            <a:off x="0" y="8054"/>
            <a:ext cx="1203473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22.2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second important function – create a histogram and its integral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1/2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1884412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54D754-B5ED-EBD7-D61F-A315DE4D7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77"/>
          <a:stretch/>
        </p:blipFill>
        <p:spPr>
          <a:xfrm>
            <a:off x="372083" y="683294"/>
            <a:ext cx="5177141" cy="9144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05B5D1FE-8801-3CB7-E24D-6F67DDF1881E}"/>
              </a:ext>
            </a:extLst>
          </p:cNvPr>
          <p:cNvSpPr/>
          <p:nvPr/>
        </p:nvSpPr>
        <p:spPr>
          <a:xfrm>
            <a:off x="2582693" y="1597694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A7F314-6603-1856-7247-C7D41E75FA4F}"/>
              </a:ext>
            </a:extLst>
          </p:cNvPr>
          <p:cNvSpPr txBox="1"/>
          <p:nvPr/>
        </p:nvSpPr>
        <p:spPr>
          <a:xfrm>
            <a:off x="1622" y="2285426"/>
            <a:ext cx="6094378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IntOfHist[0] = hist[0]: Initializes the first value of the cumulative histogram with the first value of the histogram.</a:t>
            </a:r>
            <a:endParaRPr lang="he-I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72B8FC-2FB6-37CC-E632-AC76BB730D0B}"/>
              </a:ext>
            </a:extLst>
          </p:cNvPr>
          <p:cNvSpPr/>
          <p:nvPr/>
        </p:nvSpPr>
        <p:spPr>
          <a:xfrm>
            <a:off x="6096000" y="2391074"/>
            <a:ext cx="593387" cy="4350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D5A84E-634C-6664-0BCE-BD2A9D6A74F2}"/>
              </a:ext>
            </a:extLst>
          </p:cNvPr>
          <p:cNvSpPr txBox="1"/>
          <p:nvPr/>
        </p:nvSpPr>
        <p:spPr>
          <a:xfrm>
            <a:off x="6689387" y="2285425"/>
            <a:ext cx="4328809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loop iterates over all possible pixel values (0-255).</a:t>
            </a:r>
            <a:endParaRPr lang="he-IL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62E7FF7-99C2-FAE2-74A9-14F0DAE3BA0C}"/>
              </a:ext>
            </a:extLst>
          </p:cNvPr>
          <p:cNvSpPr/>
          <p:nvPr/>
        </p:nvSpPr>
        <p:spPr>
          <a:xfrm>
            <a:off x="8644646" y="2931756"/>
            <a:ext cx="418289" cy="6877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6A5825-3AB5-99FF-6EB2-9A06D3BCCC49}"/>
              </a:ext>
            </a:extLst>
          </p:cNvPr>
          <p:cNvSpPr txBox="1"/>
          <p:nvPr/>
        </p:nvSpPr>
        <p:spPr>
          <a:xfrm>
            <a:off x="6689387" y="3619488"/>
            <a:ext cx="4922196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IntOfHist[i] = IntOfHist[i - 1] + hist[i] computes the cumulative sum for each pixel value, effectively creating the cumulative histogram.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9CF1A0-6300-FEEE-33AA-6D4880B63FB6}"/>
              </a:ext>
            </a:extLst>
          </p:cNvPr>
          <p:cNvSpPr txBox="1"/>
          <p:nvPr/>
        </p:nvSpPr>
        <p:spPr>
          <a:xfrm>
            <a:off x="0" y="4314055"/>
            <a:ext cx="592130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 is also an array of size 256.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FB114D-87A0-272C-E354-952E6D77B7A6}"/>
              </a:ext>
            </a:extLst>
          </p:cNvPr>
          <p:cNvSpPr txBox="1"/>
          <p:nvPr/>
        </p:nvSpPr>
        <p:spPr>
          <a:xfrm>
            <a:off x="0" y="4683387"/>
            <a:ext cx="5921308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IntOfHist[i] represents the cumulative count of pixels with values from 0 to i.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1F4E4-6C15-D091-25DD-1362D9D8690D}"/>
              </a:ext>
            </a:extLst>
          </p:cNvPr>
          <p:cNvSpPr txBox="1"/>
          <p:nvPr/>
        </p:nvSpPr>
        <p:spPr>
          <a:xfrm>
            <a:off x="0" y="5329718"/>
            <a:ext cx="5921308" cy="12003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After the cumulative histogram calculation, IntOfHist contains the cumulative distribution of pixel values, which is useful for certain image processing techniques, such as histogram equalization.</a:t>
            </a:r>
            <a:endParaRPr lang="he-IL" b="1" dirty="0">
              <a:solidFill>
                <a:srgbClr val="FFFF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16A6B7-FEAA-D002-80D9-D5D7DF6D6EDD}"/>
              </a:ext>
            </a:extLst>
          </p:cNvPr>
          <p:cNvSpPr/>
          <p:nvPr/>
        </p:nvSpPr>
        <p:spPr>
          <a:xfrm>
            <a:off x="0" y="4314055"/>
            <a:ext cx="5921308" cy="2256436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835BACD-6B00-53EE-171E-9DFD2A22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6</a:t>
            </a:fld>
            <a:endParaRPr lang="he-IL" sz="1600" dirty="0"/>
          </a:p>
        </p:txBody>
      </p:sp>
      <p:sp>
        <p:nvSpPr>
          <p:cNvPr id="25" name="Google Shape;104;p3">
            <a:extLst>
              <a:ext uri="{FF2B5EF4-FFF2-40B4-BE49-F238E27FC236}">
                <a16:creationId xmlns:a16="http://schemas.microsoft.com/office/drawing/2014/main" id="{CF09163F-63EA-1718-405C-41C95B3CCB5C}"/>
              </a:ext>
            </a:extLst>
          </p:cNvPr>
          <p:cNvSpPr txBox="1"/>
          <p:nvPr/>
        </p:nvSpPr>
        <p:spPr>
          <a:xfrm>
            <a:off x="83495" y="36963"/>
            <a:ext cx="1202500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22.2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second important function – create a histogram and its integral 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2/2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387638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B590EEE-FE56-943B-A550-846F51878B20}"/>
              </a:ext>
            </a:extLst>
          </p:cNvPr>
          <p:cNvSpPr txBox="1"/>
          <p:nvPr/>
        </p:nvSpPr>
        <p:spPr>
          <a:xfrm>
            <a:off x="0" y="5174638"/>
            <a:ext cx="9834664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bottomcount</a:t>
            </a:r>
            <a:r>
              <a:rPr lang="en-US" dirty="0"/>
              <a:t> is calculated by multiplying the lower percentage limit (button) by the total number of pixels (IntOfHist[PIXEL_VALUES - 1]), which is the last value in the cumulative histogram.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394DB1-FF24-B377-CCEC-321BD79F8D2F}"/>
              </a:ext>
            </a:extLst>
          </p:cNvPr>
          <p:cNvSpPr txBox="1"/>
          <p:nvPr/>
        </p:nvSpPr>
        <p:spPr>
          <a:xfrm>
            <a:off x="0" y="5842337"/>
            <a:ext cx="9886544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topcount</a:t>
            </a:r>
            <a:r>
              <a:rPr lang="en-US" dirty="0"/>
              <a:t> is calculated similarly using the upper percentage limit (upper).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41232E-64D3-40CB-E4E2-A57254ECD48C}"/>
              </a:ext>
            </a:extLst>
          </p:cNvPr>
          <p:cNvSpPr txBox="1"/>
          <p:nvPr/>
        </p:nvSpPr>
        <p:spPr>
          <a:xfrm>
            <a:off x="0" y="6218685"/>
            <a:ext cx="12035547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min</a:t>
            </a:r>
            <a:r>
              <a:rPr lang="en-US" dirty="0"/>
              <a:t> and </a:t>
            </a:r>
            <a:r>
              <a:rPr lang="en-US" b="1" dirty="0"/>
              <a:t>max</a:t>
            </a:r>
            <a:r>
              <a:rPr lang="en-US" dirty="0"/>
              <a:t> are initialized to 0. They will store the minimum and maximum pixel values found within the specified limits.</a:t>
            </a:r>
            <a:endParaRPr lang="he-IL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24A1F33-B33B-17E6-61B6-9C5C2D90D4F9}"/>
              </a:ext>
            </a:extLst>
          </p:cNvPr>
          <p:cNvSpPr/>
          <p:nvPr/>
        </p:nvSpPr>
        <p:spPr>
          <a:xfrm>
            <a:off x="2694562" y="4808707"/>
            <a:ext cx="398834" cy="3659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E1C6DF07-16A2-88E9-5B08-F9FC2A898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0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7</a:t>
            </a:fld>
            <a:endParaRPr lang="he-IL" sz="1600" dirty="0"/>
          </a:p>
        </p:txBody>
      </p:sp>
      <p:sp>
        <p:nvSpPr>
          <p:cNvPr id="27" name="Google Shape;104;p3">
            <a:extLst>
              <a:ext uri="{FF2B5EF4-FFF2-40B4-BE49-F238E27FC236}">
                <a16:creationId xmlns:a16="http://schemas.microsoft.com/office/drawing/2014/main" id="{67DCCBCF-1514-692D-6C14-7BB2B3F59697}"/>
              </a:ext>
            </a:extLst>
          </p:cNvPr>
          <p:cNvSpPr txBox="1"/>
          <p:nvPr/>
        </p:nvSpPr>
        <p:spPr>
          <a:xfrm>
            <a:off x="156453" y="0"/>
            <a:ext cx="118790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22.3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third important function – find max and min from histogram–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1/2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389C77-66CA-1872-7A78-5A967101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508"/>
            <a:ext cx="11115675" cy="2828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37BFA9-1E1F-5EA5-B4AE-015693DCAD5C}"/>
              </a:ext>
            </a:extLst>
          </p:cNvPr>
          <p:cNvSpPr txBox="1"/>
          <p:nvPr/>
        </p:nvSpPr>
        <p:spPr>
          <a:xfrm>
            <a:off x="6284068" y="2360184"/>
            <a:ext cx="4831607" cy="175432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FindMinMaxFromIntOfHist</a:t>
            </a:r>
            <a:r>
              <a:rPr lang="en-US" dirty="0"/>
              <a:t> function is designed to determine the minimum and maximum pixel values in an image based on specified percentage limits (button and upper). </a:t>
            </a:r>
            <a:r>
              <a:rPr lang="en-US" u="sng" dirty="0">
                <a:solidFill>
                  <a:srgbClr val="FFFF00"/>
                </a:solidFill>
              </a:rPr>
              <a:t>This is done on the basis of  the cumulative histogram (IntOfHist).</a:t>
            </a:r>
            <a:endParaRPr lang="he-IL" u="sng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2EC845-7C37-00F4-1825-D22856B69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05136"/>
            <a:ext cx="6284068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7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ECA79-364B-849E-56E2-1C9A23495FB6}"/>
                  </a:ext>
                </a:extLst>
              </p:cNvPr>
              <p:cNvSpPr txBox="1"/>
              <p:nvPr/>
            </p:nvSpPr>
            <p:spPr>
              <a:xfrm>
                <a:off x="0" y="4783577"/>
                <a:ext cx="10885251" cy="646331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if (IntOfHist[i] &lt; topcount)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 If the cumulative histogram value at i is less than topcount, update max to i. </a:t>
                </a:r>
                <a:r>
                  <a:rPr lang="en-US" b="1" dirty="0">
                    <a:solidFill>
                      <a:srgbClr val="FFFF00"/>
                    </a:solidFill>
                  </a:rPr>
                  <a:t>This finds the pixel value corresponding to the upper percentage limit.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61ECA79-364B-849E-56E2-1C9A2349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83577"/>
                <a:ext cx="10885251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2102-F4EB-7668-9E78-A0DB07E0FDB4}"/>
                  </a:ext>
                </a:extLst>
              </p:cNvPr>
              <p:cNvSpPr txBox="1"/>
              <p:nvPr/>
            </p:nvSpPr>
            <p:spPr>
              <a:xfrm>
                <a:off x="0" y="4071744"/>
                <a:ext cx="11527277" cy="646331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b="1" dirty="0"/>
                  <a:t>if (IntOfHist[i] &lt; bottomcount) 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If the cumulative histogram value at i is less than bottomcount, update min to i. </a:t>
                </a:r>
                <a:r>
                  <a:rPr lang="en-US" b="1" dirty="0">
                    <a:solidFill>
                      <a:srgbClr val="FFFF00"/>
                    </a:solidFill>
                  </a:rPr>
                  <a:t>This finds the pixel value corresponding to the lower percentage limit</a:t>
                </a:r>
                <a:endParaRPr lang="he-IL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B52102-F4EB-7668-9E78-A0DB07E0F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71744"/>
                <a:ext cx="11527277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2CD890F-DECD-9863-DA5D-70D96530CA23}"/>
              </a:ext>
            </a:extLst>
          </p:cNvPr>
          <p:cNvSpPr txBox="1"/>
          <p:nvPr/>
        </p:nvSpPr>
        <p:spPr>
          <a:xfrm>
            <a:off x="0" y="3636910"/>
            <a:ext cx="6147880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loop iterates through all possible pixel values (0 to 255):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A7AA1B6-9A0B-A56C-626E-C76B793311EE}"/>
              </a:ext>
            </a:extLst>
          </p:cNvPr>
          <p:cNvSpPr/>
          <p:nvPr/>
        </p:nvSpPr>
        <p:spPr>
          <a:xfrm>
            <a:off x="2380530" y="2976544"/>
            <a:ext cx="554477" cy="6371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E8700E9-5870-6587-F3FF-2FCE7BA8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8</a:t>
            </a:fld>
            <a:endParaRPr lang="he-IL" sz="1600" dirty="0"/>
          </a:p>
        </p:txBody>
      </p:sp>
      <p:sp>
        <p:nvSpPr>
          <p:cNvPr id="10" name="Google Shape;104;p3">
            <a:extLst>
              <a:ext uri="{FF2B5EF4-FFF2-40B4-BE49-F238E27FC236}">
                <a16:creationId xmlns:a16="http://schemas.microsoft.com/office/drawing/2014/main" id="{1B1BAA83-8AE9-A1A0-FA3C-0DC391492501}"/>
              </a:ext>
            </a:extLst>
          </p:cNvPr>
          <p:cNvSpPr txBox="1"/>
          <p:nvPr/>
        </p:nvSpPr>
        <p:spPr>
          <a:xfrm>
            <a:off x="156453" y="0"/>
            <a:ext cx="118790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22.3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third important function – find max and min from histogram– </a:t>
            </a:r>
            <a:r>
              <a:rPr lang="en-US" sz="28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2/2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0E1B994-C1E4-685E-2D9F-A6BE6DADB6DA}"/>
              </a:ext>
            </a:extLst>
          </p:cNvPr>
          <p:cNvSpPr/>
          <p:nvPr/>
        </p:nvSpPr>
        <p:spPr>
          <a:xfrm>
            <a:off x="2380531" y="523180"/>
            <a:ext cx="554477" cy="6371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AEE301-3906-12A1-B268-9A942492C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0302"/>
            <a:ext cx="5315540" cy="182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4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E27C64-4250-7795-58DB-D6B96400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3583"/>
            <a:ext cx="6195494" cy="2875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116217-63D5-C302-1796-2CDF63124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0037"/>
            <a:ext cx="8162925" cy="14573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24076-EE81-0FBE-088D-14538BFB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2881" y="6492875"/>
            <a:ext cx="329119" cy="365125"/>
          </a:xfrm>
        </p:spPr>
        <p:txBody>
          <a:bodyPr/>
          <a:lstStyle/>
          <a:p>
            <a:fld id="{1CC24C3C-60E1-4892-AEC8-068132A128A1}" type="slidenum">
              <a:rPr lang="he-IL" sz="1400" smtClean="0"/>
              <a:t>9</a:t>
            </a:fld>
            <a:endParaRPr lang="he-IL" sz="140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8DCC3AB-FE28-1C45-8615-8199387B0DD6}"/>
              </a:ext>
            </a:extLst>
          </p:cNvPr>
          <p:cNvSpPr/>
          <p:nvPr/>
        </p:nvSpPr>
        <p:spPr>
          <a:xfrm rot="10800000">
            <a:off x="4905711" y="2076853"/>
            <a:ext cx="2945047" cy="661481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EB3D64-B0D0-D2A8-F8AE-7CED0789FE60}"/>
              </a:ext>
            </a:extLst>
          </p:cNvPr>
          <p:cNvSpPr/>
          <p:nvPr/>
        </p:nvSpPr>
        <p:spPr>
          <a:xfrm>
            <a:off x="7850759" y="1988714"/>
            <a:ext cx="4105073" cy="9046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Create_LUT is a very simple function for creating a LUT using the contrast (c) and brightness (b) constants.</a:t>
            </a:r>
            <a:endParaRPr lang="he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552572-74AC-25C1-A31F-2350A70D48F4}"/>
              </a:ext>
            </a:extLst>
          </p:cNvPr>
          <p:cNvSpPr/>
          <p:nvPr/>
        </p:nvSpPr>
        <p:spPr>
          <a:xfrm>
            <a:off x="9136045" y="4425269"/>
            <a:ext cx="3055953" cy="120126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After defining the LUT – we need to apply the LUT of the original gray image (img [ ] [ ] ) </a:t>
            </a:r>
            <a:endParaRPr lang="he-I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E21E3F5-C23C-64F0-720D-1690E69C4E74}"/>
              </a:ext>
            </a:extLst>
          </p:cNvPr>
          <p:cNvSpPr/>
          <p:nvPr/>
        </p:nvSpPr>
        <p:spPr>
          <a:xfrm rot="10800000">
            <a:off x="5466945" y="4695161"/>
            <a:ext cx="3669100" cy="661481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Google Shape;104;p3">
            <a:extLst>
              <a:ext uri="{FF2B5EF4-FFF2-40B4-BE49-F238E27FC236}">
                <a16:creationId xmlns:a16="http://schemas.microsoft.com/office/drawing/2014/main" id="{D948C018-82A5-6CFE-5FD4-0CAC9CA1AE3D}"/>
              </a:ext>
            </a:extLst>
          </p:cNvPr>
          <p:cNvSpPr txBox="1"/>
          <p:nvPr/>
        </p:nvSpPr>
        <p:spPr>
          <a:xfrm>
            <a:off x="-87549" y="-11117"/>
            <a:ext cx="1227954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sng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22.4 – </a:t>
            </a:r>
            <a:r>
              <a:rPr lang="en-US" sz="2800" b="1" u="sng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fourth important function – create a LUT and apply it on the image</a:t>
            </a:r>
            <a:endParaRPr sz="2800" b="0" i="0" u="sng" strike="noStrike" cap="none" dirty="0">
              <a:solidFill>
                <a:srgbClr val="FF0000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</p:spTree>
    <p:extLst>
      <p:ext uri="{BB962C8B-B14F-4D97-AF65-F5344CB8AC3E}">
        <p14:creationId xmlns:p14="http://schemas.microsoft.com/office/powerpoint/2010/main" val="2783070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3425</TotalTime>
  <Words>1732</Words>
  <Application>Microsoft Office PowerPoint</Application>
  <PresentationFormat>Widescreen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Cambria Math</vt:lpstr>
      <vt:lpstr>Corben</vt:lpstr>
      <vt:lpstr>Office Theme</vt:lpstr>
      <vt:lpstr>Course: Image Processing 31651 Assignment #22 Pixel to Pixel Operations (Part 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22.8 What did we learned?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35</cp:revision>
  <dcterms:created xsi:type="dcterms:W3CDTF">2024-07-17T08:54:52Z</dcterms:created>
  <dcterms:modified xsi:type="dcterms:W3CDTF">2024-08-08T11:32:22Z</dcterms:modified>
</cp:coreProperties>
</file>